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64" r:id="rId5"/>
    <p:sldId id="276" r:id="rId6"/>
    <p:sldId id="280" r:id="rId7"/>
    <p:sldId id="281" r:id="rId8"/>
    <p:sldId id="279" r:id="rId9"/>
    <p:sldId id="314" r:id="rId10"/>
    <p:sldId id="313" r:id="rId11"/>
    <p:sldId id="315" r:id="rId12"/>
    <p:sldId id="316" r:id="rId13"/>
    <p:sldId id="285" r:id="rId14"/>
    <p:sldId id="332" r:id="rId15"/>
    <p:sldId id="284" r:id="rId16"/>
    <p:sldId id="317" r:id="rId17"/>
    <p:sldId id="318" r:id="rId18"/>
    <p:sldId id="319" r:id="rId19"/>
    <p:sldId id="286" r:id="rId20"/>
    <p:sldId id="322" r:id="rId21"/>
    <p:sldId id="323" r:id="rId22"/>
    <p:sldId id="324" r:id="rId23"/>
    <p:sldId id="329" r:id="rId24"/>
    <p:sldId id="330" r:id="rId25"/>
    <p:sldId id="320" r:id="rId26"/>
    <p:sldId id="325" r:id="rId27"/>
    <p:sldId id="326" r:id="rId28"/>
    <p:sldId id="327" r:id="rId29"/>
    <p:sldId id="338" r:id="rId30"/>
    <p:sldId id="340" r:id="rId31"/>
    <p:sldId id="341" r:id="rId32"/>
    <p:sldId id="339" r:id="rId33"/>
    <p:sldId id="328" r:id="rId34"/>
    <p:sldId id="333" r:id="rId35"/>
    <p:sldId id="334" r:id="rId36"/>
    <p:sldId id="335" r:id="rId37"/>
    <p:sldId id="336" r:id="rId38"/>
    <p:sldId id="337" r:id="rId39"/>
    <p:sldId id="331"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8" autoAdjust="0"/>
    <p:restoredTop sz="94280" autoAdjust="0"/>
  </p:normalViewPr>
  <p:slideViewPr>
    <p:cSldViewPr showGuides="1">
      <p:cViewPr varScale="1">
        <p:scale>
          <a:sx n="166" d="100"/>
          <a:sy n="166" d="100"/>
        </p:scale>
        <p:origin x="324" y="8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People</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pPr algn="just"/>
          <a:r>
            <a:rPr lang="en-US" dirty="0"/>
            <a:t>Internal stakeholders (employees, shareholders, suppliers, etc.)</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pPr algn="just"/>
          <a:r>
            <a:rPr lang="en-US" dirty="0"/>
            <a:t>External stakeholders (the community in the area, groups affected by organisational actions)</a:t>
          </a:r>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dgm:spPr/>
      <dgm:t>
        <a:bodyPr/>
        <a:lstStyle/>
        <a:p>
          <a:r>
            <a:rPr lang="en-US" dirty="0"/>
            <a:t>Planet</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pPr algn="just"/>
          <a:r>
            <a:rPr lang="en-US" dirty="0"/>
            <a:t>The environment affected by organisational actions.</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709ED9DC-E391-4C6C-B788-93F1C2EFB6FD}">
      <dgm:prSet phldrT="[Text]"/>
      <dgm:spPr/>
      <dgm:t>
        <a:bodyPr/>
        <a:lstStyle/>
        <a:p>
          <a:pPr algn="just"/>
          <a:r>
            <a:rPr lang="en-US" dirty="0"/>
            <a:t>A general concern for environmental issues</a:t>
          </a:r>
        </a:p>
      </dgm:t>
    </dgm:pt>
    <dgm:pt modelId="{B5FA6CF0-E0A0-46A0-93C9-B722B31A8A9C}" type="parTrans" cxnId="{78E3C3B3-FD19-41A6-A9CC-BB3375A6FF81}">
      <dgm:prSet/>
      <dgm:spPr/>
      <dgm:t>
        <a:bodyPr/>
        <a:lstStyle/>
        <a:p>
          <a:endParaRPr lang="en-US"/>
        </a:p>
      </dgm:t>
    </dgm:pt>
    <dgm:pt modelId="{F3C03C29-D7FF-4D61-8D75-8B75B2F589EC}" type="sibTrans" cxnId="{78E3C3B3-FD19-41A6-A9CC-BB3375A6FF81}">
      <dgm:prSet/>
      <dgm:spPr/>
      <dgm:t>
        <a:bodyPr/>
        <a:lstStyle/>
        <a:p>
          <a:endParaRPr lang="en-US"/>
        </a:p>
      </dgm:t>
    </dgm:pt>
    <dgm:pt modelId="{CC6B7442-0B72-4EF2-9F13-1325B51AFF9F}">
      <dgm:prSet phldrT="[Text]"/>
      <dgm:spPr/>
      <dgm:t>
        <a:bodyPr/>
        <a:lstStyle/>
        <a:p>
          <a:r>
            <a:rPr lang="en-US" dirty="0"/>
            <a:t>Profit</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pPr algn="just"/>
          <a:r>
            <a:rPr lang="en-US" dirty="0"/>
            <a:t>A going concern for the organisation.</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A2462FFC-C667-4529-89B5-6DAD683F632F}">
      <dgm:prSet phldrT="[Text]"/>
      <dgm:spPr/>
      <dgm:t>
        <a:bodyPr/>
        <a:lstStyle/>
        <a:p>
          <a:pPr algn="just"/>
          <a:r>
            <a:rPr lang="en-US" dirty="0"/>
            <a:t>Helping create a sustainable economy, in local and global level.</a:t>
          </a:r>
        </a:p>
      </dgm:t>
    </dgm:pt>
    <dgm:pt modelId="{94CF926E-5ABD-4E26-9E5F-7AC11CD3AFB7}" type="parTrans" cxnId="{F9BD25BD-3E16-45FF-AC0A-B70CA1FFEE7B}">
      <dgm:prSet/>
      <dgm:spPr/>
      <dgm:t>
        <a:bodyPr/>
        <a:lstStyle/>
        <a:p>
          <a:endParaRPr lang="en-US"/>
        </a:p>
      </dgm:t>
    </dgm:pt>
    <dgm:pt modelId="{2860576F-016A-43CE-B8A5-8519F7BCDEF8}" type="sibTrans" cxnId="{F9BD25BD-3E16-45FF-AC0A-B70CA1FFEE7B}">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FAC3D40F-8E66-452D-9CA4-C2871F2D10EF}" srcId="{477D14C5-CED9-4CFC-B338-DFB0C8090B9F}" destId="{33EAD35F-38F2-4CB7-9A6D-B04FFD8A51FD}" srcOrd="1" destOrd="0" parTransId="{81FE7DB1-4BFC-4407-80A9-E5514E94C61D}" sibTransId="{4B66B839-1910-459B-92B2-14846EBA7A70}"/>
    <dgm:cxn modelId="{C6E7222A-5F84-456A-9806-D51868FAF8A9}" srcId="{3C67E77D-62FA-499D-B5E6-E79A091C5267}" destId="{D6510970-8F9C-4B45-A0F3-6ACB9AA76D40}" srcOrd="0" destOrd="0" parTransId="{7A9FC291-2B6A-4475-8B09-917F9F09E3AB}" sibTransId="{4B87F32C-3630-48F2-9114-4262C0BEEA9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0F1F224B-6995-4D7E-B65E-FDD2121E7EA2}" type="presOf" srcId="{FE0A3CAE-D039-42F2-AF12-1E6F6793A633}" destId="{08B7B17B-8600-44B0-B235-389E5D71D804}"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3656B090-A676-4E00-8A74-815942300152}" type="presOf" srcId="{709ED9DC-E391-4C6C-B788-93F1C2EFB6FD}" destId="{782956A5-ADC8-4959-B856-589B9D9B9635}" srcOrd="0" destOrd="1" presId="urn:microsoft.com/office/officeart/2005/8/layout/vList2"/>
    <dgm:cxn modelId="{8D0A4494-246A-45A7-AB6A-CDBC9E33ECD3}" type="presOf" srcId="{477D14C5-CED9-4CFC-B338-DFB0C8090B9F}" destId="{A9DD881E-A532-414B-870C-8ADE2076F78C}"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78E3C3B3-FD19-41A6-A9CC-BB3375A6FF81}" srcId="{3C67E77D-62FA-499D-B5E6-E79A091C5267}" destId="{709ED9DC-E391-4C6C-B788-93F1C2EFB6FD}" srcOrd="1" destOrd="0" parTransId="{B5FA6CF0-E0A0-46A0-93C9-B722B31A8A9C}" sibTransId="{F3C03C29-D7FF-4D61-8D75-8B75B2F589EC}"/>
    <dgm:cxn modelId="{F9BD25BD-3E16-45FF-AC0A-B70CA1FFEE7B}" srcId="{CC6B7442-0B72-4EF2-9F13-1325B51AFF9F}" destId="{A2462FFC-C667-4529-89B5-6DAD683F632F}" srcOrd="1" destOrd="0" parTransId="{94CF926E-5ABD-4E26-9E5F-7AC11CD3AFB7}" sibTransId="{2860576F-016A-43CE-B8A5-8519F7BCDEF8}"/>
    <dgm:cxn modelId="{96956FBE-70C8-4F89-BD0B-33093C0F439D}" type="presOf" srcId="{3C67E77D-62FA-499D-B5E6-E79A091C5267}" destId="{81203336-F3DE-4B3A-BCF4-0F68C23AC2BB}" srcOrd="0" destOrd="0" presId="urn:microsoft.com/office/officeart/2005/8/layout/vList2"/>
    <dgm:cxn modelId="{109ECBC1-64DC-48B7-847D-6354B293D099}" type="presOf" srcId="{33EAD35F-38F2-4CB7-9A6D-B04FFD8A51FD}" destId="{CD5F6E02-AD43-4E7A-935B-DDF5D6C74800}" srcOrd="0" destOrd="1" presId="urn:microsoft.com/office/officeart/2005/8/layout/vList2"/>
    <dgm:cxn modelId="{5CFB40C6-5D46-4DA0-A8EE-B1CD723BC500}" type="presOf" srcId="{A2462FFC-C667-4529-89B5-6DAD683F632F}" destId="{08B7B17B-8600-44B0-B235-389E5D71D804}" srcOrd="0" destOrd="1" presId="urn:microsoft.com/office/officeart/2005/8/layout/vList2"/>
    <dgm:cxn modelId="{A55A44F5-7713-43BE-A80C-9D7C49E6D5AD}" type="presOf" srcId="{D6510970-8F9C-4B45-A0F3-6ACB9AA76D40}" destId="{782956A5-ADC8-4959-B856-589B9D9B9635}"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8E5B4048-9D19-4E76-9DF1-CC741CEADF9A}" type="presParOf" srcId="{ED5DCCC5-BCA8-4491-AA37-BAF153ECA184}" destId="{D64CB5D5-837D-47FC-9E42-A26D800BC695}" srcOrd="4" destOrd="0" presId="urn:microsoft.com/office/officeart/2005/8/layout/vList2"/>
    <dgm:cxn modelId="{3160F1A4-3C45-478F-BAAB-DEF3A5444A4A}"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77765"/>
          <a:ext cx="497681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People</a:t>
          </a:r>
        </a:p>
      </dsp:txBody>
      <dsp:txXfrm>
        <a:off x="24588" y="102353"/>
        <a:ext cx="4927637" cy="454509"/>
      </dsp:txXfrm>
    </dsp:sp>
    <dsp:sp modelId="{CD5F6E02-AD43-4E7A-935B-DDF5D6C74800}">
      <dsp:nvSpPr>
        <dsp:cNvPr id="0" name=""/>
        <dsp:cNvSpPr/>
      </dsp:nvSpPr>
      <dsp:spPr>
        <a:xfrm>
          <a:off x="0" y="581450"/>
          <a:ext cx="4976813"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Internal stakeholders (employees, shareholders, suppliers, etc.)</a:t>
          </a:r>
        </a:p>
        <a:p>
          <a:pPr marL="171450" lvl="1" indent="-171450" algn="just" defTabSz="711200">
            <a:lnSpc>
              <a:spcPct val="90000"/>
            </a:lnSpc>
            <a:spcBef>
              <a:spcPct val="0"/>
            </a:spcBef>
            <a:spcAft>
              <a:spcPct val="20000"/>
            </a:spcAft>
            <a:buChar char="•"/>
          </a:pPr>
          <a:r>
            <a:rPr lang="en-US" sz="1600" kern="1200" dirty="0"/>
            <a:t>External stakeholders (the community in the area, groups affected by organisational actions)</a:t>
          </a:r>
        </a:p>
      </dsp:txBody>
      <dsp:txXfrm>
        <a:off x="0" y="581450"/>
        <a:ext cx="4976813" cy="1238895"/>
      </dsp:txXfrm>
    </dsp:sp>
    <dsp:sp modelId="{81203336-F3DE-4B3A-BCF4-0F68C23AC2BB}">
      <dsp:nvSpPr>
        <dsp:cNvPr id="0" name=""/>
        <dsp:cNvSpPr/>
      </dsp:nvSpPr>
      <dsp:spPr>
        <a:xfrm>
          <a:off x="0" y="1820345"/>
          <a:ext cx="497681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Planet</a:t>
          </a:r>
        </a:p>
      </dsp:txBody>
      <dsp:txXfrm>
        <a:off x="24588" y="1844933"/>
        <a:ext cx="4927637" cy="454509"/>
      </dsp:txXfrm>
    </dsp:sp>
    <dsp:sp modelId="{782956A5-ADC8-4959-B856-589B9D9B9635}">
      <dsp:nvSpPr>
        <dsp:cNvPr id="0" name=""/>
        <dsp:cNvSpPr/>
      </dsp:nvSpPr>
      <dsp:spPr>
        <a:xfrm>
          <a:off x="0" y="2324030"/>
          <a:ext cx="497681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The environment affected by organisational actions.</a:t>
          </a:r>
        </a:p>
        <a:p>
          <a:pPr marL="171450" lvl="1" indent="-171450" algn="just" defTabSz="711200">
            <a:lnSpc>
              <a:spcPct val="90000"/>
            </a:lnSpc>
            <a:spcBef>
              <a:spcPct val="0"/>
            </a:spcBef>
            <a:spcAft>
              <a:spcPct val="20000"/>
            </a:spcAft>
            <a:buChar char="•"/>
          </a:pPr>
          <a:r>
            <a:rPr lang="en-US" sz="1600" kern="1200" dirty="0"/>
            <a:t>A general concern for environmental issues</a:t>
          </a:r>
        </a:p>
      </dsp:txBody>
      <dsp:txXfrm>
        <a:off x="0" y="2324030"/>
        <a:ext cx="4976813" cy="782460"/>
      </dsp:txXfrm>
    </dsp:sp>
    <dsp:sp modelId="{D64CB5D5-837D-47FC-9E42-A26D800BC695}">
      <dsp:nvSpPr>
        <dsp:cNvPr id="0" name=""/>
        <dsp:cNvSpPr/>
      </dsp:nvSpPr>
      <dsp:spPr>
        <a:xfrm>
          <a:off x="0" y="3106490"/>
          <a:ext cx="4976813"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Profit</a:t>
          </a:r>
        </a:p>
      </dsp:txBody>
      <dsp:txXfrm>
        <a:off x="24588" y="3131078"/>
        <a:ext cx="4927637" cy="454509"/>
      </dsp:txXfrm>
    </dsp:sp>
    <dsp:sp modelId="{08B7B17B-8600-44B0-B235-389E5D71D804}">
      <dsp:nvSpPr>
        <dsp:cNvPr id="0" name=""/>
        <dsp:cNvSpPr/>
      </dsp:nvSpPr>
      <dsp:spPr>
        <a:xfrm>
          <a:off x="0" y="3610175"/>
          <a:ext cx="4976813"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014"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A going concern for the organisation.</a:t>
          </a:r>
        </a:p>
        <a:p>
          <a:pPr marL="171450" lvl="1" indent="-171450" algn="just" defTabSz="711200">
            <a:lnSpc>
              <a:spcPct val="90000"/>
            </a:lnSpc>
            <a:spcBef>
              <a:spcPct val="0"/>
            </a:spcBef>
            <a:spcAft>
              <a:spcPct val="20000"/>
            </a:spcAft>
            <a:buChar char="•"/>
          </a:pPr>
          <a:r>
            <a:rPr lang="en-US" sz="1600" kern="1200" dirty="0"/>
            <a:t>Helping create a sustainable economy, in local and global level.</a:t>
          </a:r>
        </a:p>
      </dsp:txBody>
      <dsp:txXfrm>
        <a:off x="0" y="3610175"/>
        <a:ext cx="4976813" cy="7824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10/23/2017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10/23/2017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10/23/2017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10/23/2017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ustainability.com/" TargetMode="External"/><Relationship Id="rId3" Type="http://schemas.openxmlformats.org/officeDocument/2006/relationships/hyperlink" Target="http://ec.europa.eu/finance/company-reporting/non-financial_reporting/" TargetMode="External"/><Relationship Id="rId7" Type="http://schemas.openxmlformats.org/officeDocument/2006/relationships/hyperlink" Target="https://www.sasb.org/" TargetMode="External"/><Relationship Id="rId2" Type="http://schemas.openxmlformats.org/officeDocument/2006/relationships/hyperlink" Target="https://www.ceres.org/" TargetMode="External"/><Relationship Id="rId1" Type="http://schemas.openxmlformats.org/officeDocument/2006/relationships/slideLayout" Target="../slideLayouts/slideLayout2.xml"/><Relationship Id="rId6" Type="http://schemas.openxmlformats.org/officeDocument/2006/relationships/hyperlink" Target="https://www.iso.org/" TargetMode="External"/><Relationship Id="rId5" Type="http://schemas.openxmlformats.org/officeDocument/2006/relationships/hyperlink" Target="http://integratedreporting.org/" TargetMode="External"/><Relationship Id="rId4" Type="http://schemas.openxmlformats.org/officeDocument/2006/relationships/hyperlink" Target="https://www.globalreporting.org/" TargetMode="External"/><Relationship Id="rId9" Type="http://schemas.openxmlformats.org/officeDocument/2006/relationships/hyperlink" Target="http://www.wbcs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Chapter 5: Social Accounting and Sustainability</a:t>
            </a:r>
            <a:endParaRPr lang="en-US" dirty="0"/>
          </a:p>
        </p:txBody>
      </p:sp>
      <p:sp>
        <p:nvSpPr>
          <p:cNvPr id="3" name="Subtitle 2"/>
          <p:cNvSpPr>
            <a:spLocks noGrp="1"/>
          </p:cNvSpPr>
          <p:nvPr>
            <p:ph type="subTitle" idx="1"/>
          </p:nvPr>
        </p:nvSpPr>
        <p:spPr/>
        <p:txBody>
          <a:bodyPr/>
          <a:lstStyle/>
          <a:p>
            <a:r>
              <a:rPr lang="en-GB" dirty="0"/>
              <a:t>Contemporary Issues in Social Accounting</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Initiatives</a:t>
            </a:r>
          </a:p>
        </p:txBody>
      </p:sp>
      <p:sp>
        <p:nvSpPr>
          <p:cNvPr id="14" name="Content Placeholder 13"/>
          <p:cNvSpPr>
            <a:spLocks noGrp="1"/>
          </p:cNvSpPr>
          <p:nvPr>
            <p:ph idx="1"/>
          </p:nvPr>
        </p:nvSpPr>
        <p:spPr/>
        <p:txBody>
          <a:bodyPr/>
          <a:lstStyle/>
          <a:p>
            <a:pPr algn="just"/>
            <a:r>
              <a:rPr lang="en-US" dirty="0"/>
              <a:t>The need for social and environmental development was answered by various organisations in the 80s and the 90s.</a:t>
            </a:r>
          </a:p>
          <a:p>
            <a:pPr algn="just"/>
            <a:r>
              <a:rPr lang="en-US" dirty="0"/>
              <a:t>Later these organisations created guidelines and frameworks in order for reporting and regulation of organisations to be feasible.</a:t>
            </a:r>
          </a:p>
          <a:p>
            <a:pPr algn="just"/>
            <a:r>
              <a:rPr lang="en-US" dirty="0"/>
              <a:t>Finally some governments joined environmental and social movement and created their national guidelines.</a:t>
            </a:r>
          </a:p>
        </p:txBody>
      </p:sp>
    </p:spTree>
    <p:extLst>
      <p:ext uri="{BB962C8B-B14F-4D97-AF65-F5344CB8AC3E}">
        <p14:creationId xmlns:p14="http://schemas.microsoft.com/office/powerpoint/2010/main" val="31665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Indices</a:t>
            </a:r>
          </a:p>
        </p:txBody>
      </p:sp>
      <p:sp>
        <p:nvSpPr>
          <p:cNvPr id="14" name="Content Placeholder 13"/>
          <p:cNvSpPr>
            <a:spLocks noGrp="1"/>
          </p:cNvSpPr>
          <p:nvPr>
            <p:ph idx="1"/>
          </p:nvPr>
        </p:nvSpPr>
        <p:spPr/>
        <p:txBody>
          <a:bodyPr/>
          <a:lstStyle/>
          <a:p>
            <a:pPr algn="just"/>
            <a:r>
              <a:rPr lang="en-US" dirty="0"/>
              <a:t>Further initiatives for supporting sustainable development are the Dow Jones Sustainability Index (DJSI) in the U.S. and the FTSE4GOOD in the U.K.</a:t>
            </a:r>
          </a:p>
          <a:p>
            <a:pPr algn="just"/>
            <a:r>
              <a:rPr lang="en-US" dirty="0"/>
              <a:t>They were founded in 1999 and 2001 respectively and their mission is to help investors </a:t>
            </a:r>
            <a:r>
              <a:rPr lang="en-GB" dirty="0"/>
              <a:t>find environmentally and socially responsible companies to invest in.</a:t>
            </a:r>
            <a:endParaRPr lang="en-US" dirty="0"/>
          </a:p>
        </p:txBody>
      </p:sp>
    </p:spTree>
    <p:extLst>
      <p:ext uri="{BB962C8B-B14F-4D97-AF65-F5344CB8AC3E}">
        <p14:creationId xmlns:p14="http://schemas.microsoft.com/office/powerpoint/2010/main" val="198098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National Guidelines</a:t>
            </a:r>
            <a:br>
              <a:rPr lang="en-US" dirty="0"/>
            </a:br>
            <a:r>
              <a:rPr lang="en-US" sz="2800" dirty="0"/>
              <a:t>(</a:t>
            </a:r>
            <a:r>
              <a:rPr lang="en-GB" sz="2800" dirty="0"/>
              <a:t>Japanese Ministry of Environment )</a:t>
            </a:r>
            <a:endParaRPr lang="en-US" sz="2800" dirty="0"/>
          </a:p>
        </p:txBody>
      </p:sp>
      <p:sp>
        <p:nvSpPr>
          <p:cNvPr id="14" name="Content Placeholder 13"/>
          <p:cNvSpPr>
            <a:spLocks noGrp="1"/>
          </p:cNvSpPr>
          <p:nvPr>
            <p:ph idx="1"/>
          </p:nvPr>
        </p:nvSpPr>
        <p:spPr/>
        <p:txBody>
          <a:bodyPr/>
          <a:lstStyle/>
          <a:p>
            <a:pPr algn="just"/>
            <a:r>
              <a:rPr lang="en-GB" dirty="0"/>
              <a:t>Formed its environmentally focused guidelines in 2000.</a:t>
            </a:r>
          </a:p>
          <a:p>
            <a:pPr algn="just"/>
            <a:r>
              <a:rPr lang="en-GB" dirty="0"/>
              <a:t>It provided reporting guidelines and environmental KPIs.</a:t>
            </a:r>
          </a:p>
          <a:p>
            <a:pPr algn="just"/>
            <a:r>
              <a:rPr lang="en-GB" dirty="0"/>
              <a:t>In 2012 changes were made so that the TBL would be included in the reports.</a:t>
            </a:r>
          </a:p>
          <a:p>
            <a:pPr algn="just"/>
            <a:r>
              <a:rPr lang="en-GB" dirty="0"/>
              <a:t>Thus, an holistic approach of both social and environmental reporting for companies was undertaken.</a:t>
            </a:r>
          </a:p>
          <a:p>
            <a:pPr algn="just"/>
            <a:r>
              <a:rPr lang="en-GB" dirty="0"/>
              <a:t>The guidelines are optional for all entities operating in Japanese grounds.</a:t>
            </a:r>
            <a:endParaRPr lang="en-US" dirty="0"/>
          </a:p>
        </p:txBody>
      </p:sp>
    </p:spTree>
    <p:extLst>
      <p:ext uri="{BB962C8B-B14F-4D97-AF65-F5344CB8AC3E}">
        <p14:creationId xmlns:p14="http://schemas.microsoft.com/office/powerpoint/2010/main" val="39080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National Guidelines</a:t>
            </a:r>
            <a:br>
              <a:rPr lang="en-US" dirty="0"/>
            </a:br>
            <a:r>
              <a:rPr lang="en-US" sz="2800" dirty="0"/>
              <a:t>(</a:t>
            </a:r>
            <a:r>
              <a:rPr lang="en-GB" sz="2800" dirty="0"/>
              <a:t>United Kingdom)</a:t>
            </a:r>
            <a:endParaRPr lang="en-US" sz="2800" dirty="0"/>
          </a:p>
        </p:txBody>
      </p:sp>
      <p:sp>
        <p:nvSpPr>
          <p:cNvPr id="14" name="Content Placeholder 13"/>
          <p:cNvSpPr>
            <a:spLocks noGrp="1"/>
          </p:cNvSpPr>
          <p:nvPr>
            <p:ph idx="1"/>
          </p:nvPr>
        </p:nvSpPr>
        <p:spPr/>
        <p:txBody>
          <a:bodyPr>
            <a:normAutofit fontScale="92500" lnSpcReduction="10000"/>
          </a:bodyPr>
          <a:lstStyle/>
          <a:p>
            <a:pPr algn="just"/>
            <a:r>
              <a:rPr lang="en-GB" dirty="0"/>
              <a:t>The UK has been regulating corporate social responsibility through the various Corporate Governance Acts over the years.</a:t>
            </a:r>
          </a:p>
          <a:p>
            <a:pPr algn="just"/>
            <a:r>
              <a:rPr lang="en-GB" dirty="0"/>
              <a:t>The Corporate Governance Code of 2012 states clearly a social concern (employees and community).</a:t>
            </a:r>
          </a:p>
          <a:p>
            <a:pPr algn="just"/>
            <a:r>
              <a:rPr lang="en-GB" dirty="0"/>
              <a:t>Since 2006 the organisations operating in UK ground must report specific environmental Key Performance Indicators (KPIs)</a:t>
            </a:r>
          </a:p>
          <a:p>
            <a:pPr algn="just"/>
            <a:r>
              <a:rPr lang="en-GB" dirty="0"/>
              <a:t>Even though there is no single document with guidelines in the UK, the regulations in place force organisations to act responsibly.</a:t>
            </a:r>
          </a:p>
          <a:p>
            <a:pPr algn="just"/>
            <a:r>
              <a:rPr lang="en-GB" dirty="0"/>
              <a:t>Compliance with the Corporate Governance Code is optional, but reasons for not complying must be reported, while environmental KPIs are mandatory.</a:t>
            </a:r>
            <a:endParaRPr lang="en-US" dirty="0"/>
          </a:p>
        </p:txBody>
      </p:sp>
    </p:spTree>
    <p:extLst>
      <p:ext uri="{BB962C8B-B14F-4D97-AF65-F5344CB8AC3E}">
        <p14:creationId xmlns:p14="http://schemas.microsoft.com/office/powerpoint/2010/main" val="118736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National Guidelines</a:t>
            </a:r>
            <a:br>
              <a:rPr lang="en-US" dirty="0"/>
            </a:br>
            <a:r>
              <a:rPr lang="en-US" sz="2800" dirty="0"/>
              <a:t>(</a:t>
            </a:r>
            <a:r>
              <a:rPr lang="en-GB" sz="2800" dirty="0"/>
              <a:t>India)</a:t>
            </a:r>
            <a:endParaRPr lang="en-US" sz="2800" dirty="0"/>
          </a:p>
        </p:txBody>
      </p:sp>
      <p:sp>
        <p:nvSpPr>
          <p:cNvPr id="14" name="Content Placeholder 13"/>
          <p:cNvSpPr>
            <a:spLocks noGrp="1"/>
          </p:cNvSpPr>
          <p:nvPr>
            <p:ph idx="1"/>
          </p:nvPr>
        </p:nvSpPr>
        <p:spPr/>
        <p:txBody>
          <a:bodyPr/>
          <a:lstStyle/>
          <a:p>
            <a:pPr algn="just"/>
            <a:r>
              <a:rPr lang="en-GB" dirty="0"/>
              <a:t>The </a:t>
            </a:r>
            <a:r>
              <a:rPr lang="en-US" dirty="0"/>
              <a:t>National Voluntary Guidelines for Social, Environmental and Economic Responsibility of Business (</a:t>
            </a:r>
            <a:r>
              <a:rPr lang="en-GB" dirty="0"/>
              <a:t>NVG-SEE) are India’s regulations in place for reporting.</a:t>
            </a:r>
          </a:p>
          <a:p>
            <a:pPr algn="just"/>
            <a:r>
              <a:rPr lang="en-GB" dirty="0"/>
              <a:t>They became mandatory one year after their release in 2012.</a:t>
            </a:r>
          </a:p>
          <a:p>
            <a:pPr algn="just"/>
            <a:r>
              <a:rPr lang="en-GB" dirty="0"/>
              <a:t>They are formed following the TBL and influenced by other guidelines, such as the ISO26000 and the GRI.</a:t>
            </a:r>
            <a:endParaRPr lang="en-US" dirty="0"/>
          </a:p>
        </p:txBody>
      </p:sp>
    </p:spTree>
    <p:extLst>
      <p:ext uri="{BB962C8B-B14F-4D97-AF65-F5344CB8AC3E}">
        <p14:creationId xmlns:p14="http://schemas.microsoft.com/office/powerpoint/2010/main" val="15948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National Guidelines</a:t>
            </a:r>
            <a:br>
              <a:rPr lang="en-US" dirty="0"/>
            </a:br>
            <a:r>
              <a:rPr lang="en-US" sz="2800" dirty="0"/>
              <a:t>(</a:t>
            </a:r>
            <a:r>
              <a:rPr lang="en-GB" sz="2800" dirty="0"/>
              <a:t>Europe)</a:t>
            </a:r>
            <a:endParaRPr lang="en-US" sz="2800" dirty="0"/>
          </a:p>
        </p:txBody>
      </p:sp>
      <p:sp>
        <p:nvSpPr>
          <p:cNvPr id="14" name="Content Placeholder 13"/>
          <p:cNvSpPr>
            <a:spLocks noGrp="1"/>
          </p:cNvSpPr>
          <p:nvPr>
            <p:ph idx="1"/>
          </p:nvPr>
        </p:nvSpPr>
        <p:spPr/>
        <p:txBody>
          <a:bodyPr/>
          <a:lstStyle/>
          <a:p>
            <a:pPr algn="just"/>
            <a:r>
              <a:rPr lang="en-US" dirty="0"/>
              <a:t>Rather continental than national, the European Commission has mandated social and environmental reporting for large corporations with over 500 employees.</a:t>
            </a:r>
          </a:p>
          <a:p>
            <a:pPr algn="just"/>
            <a:r>
              <a:rPr lang="en-US" dirty="0"/>
              <a:t>Organisations operating in the EU must publish a stand-alone report and are encouraged to use any of the established guidelines.</a:t>
            </a:r>
          </a:p>
        </p:txBody>
      </p:sp>
    </p:spTree>
    <p:extLst>
      <p:ext uri="{BB962C8B-B14F-4D97-AF65-F5344CB8AC3E}">
        <p14:creationId xmlns:p14="http://schemas.microsoft.com/office/powerpoint/2010/main" val="15847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Organisations</a:t>
            </a:r>
          </a:p>
        </p:txBody>
      </p:sp>
      <p:sp>
        <p:nvSpPr>
          <p:cNvPr id="14" name="Content Placeholder 13"/>
          <p:cNvSpPr>
            <a:spLocks noGrp="1"/>
          </p:cNvSpPr>
          <p:nvPr>
            <p:ph idx="1"/>
          </p:nvPr>
        </p:nvSpPr>
        <p:spPr/>
        <p:txBody>
          <a:bodyPr/>
          <a:lstStyle/>
          <a:p>
            <a:pPr algn="just"/>
            <a:r>
              <a:rPr lang="en-GB" dirty="0"/>
              <a:t>The first United Nations Conference on Environmental Development (UNCED) also called the Earth Summit, held in Rio De Janeiro, Brazil in 1992</a:t>
            </a:r>
            <a:r>
              <a:rPr lang="el-GR" dirty="0"/>
              <a:t> </a:t>
            </a:r>
            <a:r>
              <a:rPr lang="en-GB" dirty="0"/>
              <a:t>inspired the creation of many organisations with the same focus.</a:t>
            </a:r>
          </a:p>
          <a:p>
            <a:pPr algn="just"/>
            <a:r>
              <a:rPr lang="en-GB" dirty="0"/>
              <a:t>The World Business Council for Sustainable Development (WBCSD) was formed from the CEOs from 200 international companies and is a coalition of companies, which work together under its flag to make a more sustainable world.</a:t>
            </a:r>
          </a:p>
          <a:p>
            <a:pPr algn="just"/>
            <a:r>
              <a:rPr lang="en-GB" dirty="0"/>
              <a:t>The WBCSD has created its own framework for sustainable development, distant to the TBL.</a:t>
            </a:r>
            <a:endParaRPr lang="en-US" dirty="0"/>
          </a:p>
        </p:txBody>
      </p:sp>
    </p:spTree>
    <p:extLst>
      <p:ext uri="{BB962C8B-B14F-4D97-AF65-F5344CB8AC3E}">
        <p14:creationId xmlns:p14="http://schemas.microsoft.com/office/powerpoint/2010/main" val="5291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Organisations (2)</a:t>
            </a:r>
          </a:p>
        </p:txBody>
      </p:sp>
      <p:sp>
        <p:nvSpPr>
          <p:cNvPr id="14" name="Content Placeholder 13"/>
          <p:cNvSpPr>
            <a:spLocks noGrp="1"/>
          </p:cNvSpPr>
          <p:nvPr>
            <p:ph idx="1"/>
          </p:nvPr>
        </p:nvSpPr>
        <p:spPr/>
        <p:txBody>
          <a:bodyPr/>
          <a:lstStyle/>
          <a:p>
            <a:pPr algn="just"/>
            <a:r>
              <a:rPr lang="en-GB" dirty="0"/>
              <a:t>Ceres (formerly known as Coalition for Environmentally Responsible Economies) was formed on 1989 and later founded the Global Reporting Initiative (GRI).</a:t>
            </a:r>
          </a:p>
          <a:p>
            <a:pPr algn="just"/>
            <a:r>
              <a:rPr lang="en-GB" dirty="0"/>
              <a:t>The GRI became an independent non-profit organisation in 2001.</a:t>
            </a:r>
          </a:p>
          <a:p>
            <a:pPr algn="just"/>
            <a:r>
              <a:rPr lang="en-GB" dirty="0"/>
              <a:t>Ceres along with SustainAbility (founded by John Elkington himself in 1987) are both consultancy organisations that aim to provide companies with a sustainability plan and strategy.</a:t>
            </a:r>
          </a:p>
          <a:p>
            <a:pPr algn="just"/>
            <a:r>
              <a:rPr lang="en-GB" dirty="0"/>
              <a:t>They both follow the TBL framework closely.</a:t>
            </a:r>
            <a:endParaRPr lang="en-US" dirty="0"/>
          </a:p>
        </p:txBody>
      </p:sp>
    </p:spTree>
    <p:extLst>
      <p:ext uri="{BB962C8B-B14F-4D97-AF65-F5344CB8AC3E}">
        <p14:creationId xmlns:p14="http://schemas.microsoft.com/office/powerpoint/2010/main" val="20207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Organisations (3)</a:t>
            </a:r>
          </a:p>
        </p:txBody>
      </p:sp>
      <p:sp>
        <p:nvSpPr>
          <p:cNvPr id="14" name="Content Placeholder 13"/>
          <p:cNvSpPr>
            <a:spLocks noGrp="1"/>
          </p:cNvSpPr>
          <p:nvPr>
            <p:ph idx="1"/>
          </p:nvPr>
        </p:nvSpPr>
        <p:spPr/>
        <p:txBody>
          <a:bodyPr/>
          <a:lstStyle/>
          <a:p>
            <a:pPr algn="just"/>
            <a:r>
              <a:rPr lang="en-GB" dirty="0"/>
              <a:t>The International Integrated Reporting Council (IIRC), was formed in 2009, by the Prince of Wales.</a:t>
            </a:r>
          </a:p>
          <a:p>
            <a:pPr algn="just"/>
            <a:r>
              <a:rPr lang="en-GB" dirty="0"/>
              <a:t>Its mission is to promote integrated reporting and thinking in business under its international integrated reporting (IR) framework.</a:t>
            </a:r>
          </a:p>
          <a:p>
            <a:pPr algn="just"/>
            <a:r>
              <a:rPr lang="en-GB" dirty="0"/>
              <a:t>On similar plan the Sustainability Accounting Standards Board (SASB) was founded in 2011 in U.S. </a:t>
            </a:r>
          </a:p>
          <a:p>
            <a:pPr algn="just"/>
            <a:r>
              <a:rPr lang="en-GB" dirty="0"/>
              <a:t>However, the sustainability described in the standards created by SASB is mostly, focused on the economic impact of a company’s actions.</a:t>
            </a:r>
          </a:p>
          <a:p>
            <a:endParaRPr lang="en-GB" dirty="0"/>
          </a:p>
          <a:p>
            <a:endParaRPr lang="en-GB" dirty="0"/>
          </a:p>
        </p:txBody>
      </p:sp>
    </p:spTree>
    <p:extLst>
      <p:ext uri="{BB962C8B-B14F-4D97-AF65-F5344CB8AC3E}">
        <p14:creationId xmlns:p14="http://schemas.microsoft.com/office/powerpoint/2010/main" val="16715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Guidelines</a:t>
            </a:r>
            <a:br>
              <a:rPr lang="en-US" dirty="0"/>
            </a:br>
            <a:r>
              <a:rPr lang="en-US" sz="2800" dirty="0"/>
              <a:t>(GRI)</a:t>
            </a:r>
          </a:p>
        </p:txBody>
      </p:sp>
      <p:sp>
        <p:nvSpPr>
          <p:cNvPr id="14" name="Content Placeholder 13"/>
          <p:cNvSpPr>
            <a:spLocks noGrp="1"/>
          </p:cNvSpPr>
          <p:nvPr>
            <p:ph idx="1"/>
          </p:nvPr>
        </p:nvSpPr>
        <p:spPr/>
        <p:txBody>
          <a:bodyPr/>
          <a:lstStyle/>
          <a:p>
            <a:pPr algn="just"/>
            <a:r>
              <a:rPr lang="en-GB" dirty="0"/>
              <a:t>The Global Reporting Initiative guidelines were issued in 2000. They were the first guidelines for integrated reporting.</a:t>
            </a:r>
          </a:p>
          <a:p>
            <a:pPr algn="just"/>
            <a:r>
              <a:rPr lang="en-GB" dirty="0"/>
              <a:t>They were widely adopted and to this day they are the most used set of guidelines. 72% of all stand-alone reports issued are using the GRI.</a:t>
            </a:r>
          </a:p>
          <a:p>
            <a:pPr algn="just"/>
            <a:r>
              <a:rPr lang="en-GB" dirty="0"/>
              <a:t>The GRI have a specific set of standards for SMEs as well, issued in 2014. Even though they are not as widely adopted.</a:t>
            </a:r>
          </a:p>
          <a:p>
            <a:pPr algn="just"/>
            <a:r>
              <a:rPr lang="en-GB" dirty="0"/>
              <a:t>The mission of the GRI is to empower decision makers and help organisations create a vast stakeholder network.</a:t>
            </a:r>
          </a:p>
        </p:txBody>
      </p:sp>
    </p:spTree>
    <p:extLst>
      <p:ext uri="{BB962C8B-B14F-4D97-AF65-F5344CB8AC3E}">
        <p14:creationId xmlns:p14="http://schemas.microsoft.com/office/powerpoint/2010/main" val="9039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lstStyle/>
          <a:p>
            <a:r>
              <a:rPr lang="en-US" dirty="0"/>
              <a:t>Introduction</a:t>
            </a:r>
          </a:p>
          <a:p>
            <a:r>
              <a:rPr lang="en-US" dirty="0"/>
              <a:t>The Triple Bottom Line</a:t>
            </a:r>
          </a:p>
          <a:p>
            <a:r>
              <a:rPr lang="en-US" dirty="0"/>
              <a:t>Initiatives</a:t>
            </a:r>
          </a:p>
          <a:p>
            <a:r>
              <a:rPr lang="en-US" dirty="0"/>
              <a:t>Sustainability</a:t>
            </a:r>
          </a:p>
          <a:p>
            <a:r>
              <a:rPr lang="en-US" dirty="0"/>
              <a:t>Accountability</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Guidelines</a:t>
            </a:r>
            <a:br>
              <a:rPr lang="en-US" dirty="0"/>
            </a:br>
            <a:r>
              <a:rPr lang="en-US" sz="2800" dirty="0"/>
              <a:t>(ISO)</a:t>
            </a:r>
          </a:p>
        </p:txBody>
      </p:sp>
      <p:sp>
        <p:nvSpPr>
          <p:cNvPr id="14" name="Content Placeholder 13"/>
          <p:cNvSpPr>
            <a:spLocks noGrp="1"/>
          </p:cNvSpPr>
          <p:nvPr>
            <p:ph idx="1"/>
          </p:nvPr>
        </p:nvSpPr>
        <p:spPr/>
        <p:txBody>
          <a:bodyPr/>
          <a:lstStyle/>
          <a:p>
            <a:pPr algn="just"/>
            <a:r>
              <a:rPr lang="en-GB" dirty="0"/>
              <a:t>ISO14001 were environmental standards initiated in 1996 and received a worldwide adoption almost immediately.</a:t>
            </a:r>
          </a:p>
          <a:p>
            <a:pPr algn="just"/>
            <a:r>
              <a:rPr lang="en-GB" dirty="0"/>
              <a:t>The ISO26000, which are standards for integrated reporting came in 2010. </a:t>
            </a:r>
          </a:p>
          <a:p>
            <a:pPr algn="just"/>
            <a:r>
              <a:rPr lang="en-GB" dirty="0"/>
              <a:t>Despite their high reputation and global recognition, the ISO26000 still lag behind in adoption, due to being issued very late.</a:t>
            </a:r>
          </a:p>
        </p:txBody>
      </p:sp>
    </p:spTree>
    <p:extLst>
      <p:ext uri="{BB962C8B-B14F-4D97-AF65-F5344CB8AC3E}">
        <p14:creationId xmlns:p14="http://schemas.microsoft.com/office/powerpoint/2010/main" val="409518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Reporting Guidelines</a:t>
            </a:r>
            <a:endParaRPr lang="en-US" sz="2800" dirty="0"/>
          </a:p>
        </p:txBody>
      </p:sp>
      <p:sp>
        <p:nvSpPr>
          <p:cNvPr id="14" name="Content Placeholder 13"/>
          <p:cNvSpPr>
            <a:spLocks noGrp="1"/>
          </p:cNvSpPr>
          <p:nvPr>
            <p:ph idx="1"/>
          </p:nvPr>
        </p:nvSpPr>
        <p:spPr/>
        <p:txBody>
          <a:bodyPr/>
          <a:lstStyle/>
          <a:p>
            <a:pPr algn="just"/>
            <a:r>
              <a:rPr lang="en-GB" dirty="0"/>
              <a:t>The GRI guidelines and the ISO26000 standards compose over 95% of all sustainability reports.</a:t>
            </a:r>
          </a:p>
          <a:p>
            <a:pPr algn="just"/>
            <a:r>
              <a:rPr lang="en-GB" dirty="0"/>
              <a:t>Despite having differences, they are not competing, since they can both be used in a single report and evidently, this has better reporting results</a:t>
            </a:r>
          </a:p>
          <a:p>
            <a:pPr algn="just"/>
            <a:r>
              <a:rPr lang="en-GB" dirty="0"/>
              <a:t>However, voluntary compliance makes reporting quality vary despite the standards used.</a:t>
            </a:r>
          </a:p>
        </p:txBody>
      </p:sp>
    </p:spTree>
    <p:extLst>
      <p:ext uri="{BB962C8B-B14F-4D97-AF65-F5344CB8AC3E}">
        <p14:creationId xmlns:p14="http://schemas.microsoft.com/office/powerpoint/2010/main" val="36728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Sustainability</a:t>
            </a:r>
            <a:br>
              <a:rPr lang="en-US" dirty="0"/>
            </a:br>
            <a:r>
              <a:rPr lang="en-US" sz="2800" dirty="0"/>
              <a:t>(Definitions)</a:t>
            </a:r>
            <a:endParaRPr lang="en-US" dirty="0"/>
          </a:p>
        </p:txBody>
      </p:sp>
      <p:sp>
        <p:nvSpPr>
          <p:cNvPr id="14" name="Content Placeholder 13"/>
          <p:cNvSpPr>
            <a:spLocks noGrp="1"/>
          </p:cNvSpPr>
          <p:nvPr>
            <p:ph idx="1"/>
          </p:nvPr>
        </p:nvSpPr>
        <p:spPr/>
        <p:txBody>
          <a:bodyPr/>
          <a:lstStyle/>
          <a:p>
            <a:pPr algn="just"/>
            <a:r>
              <a:rPr lang="en-GB" i="1" dirty="0"/>
              <a:t>“Humanity has the ability to make development sustainable to ensure that it meets the needs of the present without compromising the ability of future generations to meet their own needs” WCED (1987, p.16).</a:t>
            </a:r>
          </a:p>
          <a:p>
            <a:pPr algn="just"/>
            <a:r>
              <a:rPr lang="en-GB" i="1" dirty="0"/>
              <a:t>“Sustainability is the principle of ensuring that our actions today do not limit the range of economic, social, and environmental options open to the future generations.” </a:t>
            </a:r>
            <a:r>
              <a:rPr lang="en-GB" dirty="0"/>
              <a:t>Elkington (1997, p. 20).</a:t>
            </a:r>
          </a:p>
          <a:p>
            <a:pPr algn="just"/>
            <a:r>
              <a:rPr lang="en-GB" dirty="0"/>
              <a:t>These are the most used definitions of the term however the debate is heated.</a:t>
            </a:r>
          </a:p>
          <a:p>
            <a:endParaRPr lang="en-GB" dirty="0"/>
          </a:p>
          <a:p>
            <a:endParaRPr lang="en-US" dirty="0"/>
          </a:p>
        </p:txBody>
      </p:sp>
    </p:spTree>
    <p:extLst>
      <p:ext uri="{BB962C8B-B14F-4D97-AF65-F5344CB8AC3E}">
        <p14:creationId xmlns:p14="http://schemas.microsoft.com/office/powerpoint/2010/main" val="87564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Sustainability </a:t>
            </a:r>
            <a:br>
              <a:rPr lang="en-US" dirty="0"/>
            </a:br>
            <a:r>
              <a:rPr lang="en-US" sz="2800" dirty="0"/>
              <a:t>(Definitions)(2)</a:t>
            </a:r>
          </a:p>
        </p:txBody>
      </p:sp>
      <p:sp>
        <p:nvSpPr>
          <p:cNvPr id="14" name="Content Placeholder 13"/>
          <p:cNvSpPr>
            <a:spLocks noGrp="1"/>
          </p:cNvSpPr>
          <p:nvPr>
            <p:ph idx="1"/>
          </p:nvPr>
        </p:nvSpPr>
        <p:spPr/>
        <p:txBody>
          <a:bodyPr>
            <a:normAutofit/>
          </a:bodyPr>
          <a:lstStyle/>
          <a:p>
            <a:pPr algn="just"/>
            <a:r>
              <a:rPr lang="en-GB" dirty="0"/>
              <a:t>Bebbington and Larrinaga (2014) argue that this definition is neither scientifically correct, nor radical, as it leaves matters of poverty, inequity and basic human needs ongoing.</a:t>
            </a:r>
          </a:p>
          <a:p>
            <a:pPr algn="just"/>
            <a:r>
              <a:rPr lang="en-GB" dirty="0"/>
              <a:t>For Pirages (1994) sustainability means to provide equilibrium between societal demands from the environment and the capability of the environment to satisfy them.</a:t>
            </a:r>
          </a:p>
          <a:p>
            <a:pPr algn="just"/>
            <a:r>
              <a:rPr lang="en-GB" dirty="0"/>
              <a:t>Kates et al. (2005) argue that it still remains unclear to everyone, what the details of sustainable development are.</a:t>
            </a:r>
          </a:p>
        </p:txBody>
      </p:sp>
    </p:spTree>
    <p:extLst>
      <p:ext uri="{BB962C8B-B14F-4D97-AF65-F5344CB8AC3E}">
        <p14:creationId xmlns:p14="http://schemas.microsoft.com/office/powerpoint/2010/main" val="292789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Sustainability </a:t>
            </a:r>
            <a:br>
              <a:rPr lang="en-US" dirty="0"/>
            </a:br>
            <a:r>
              <a:rPr lang="en-US" sz="2800" dirty="0"/>
              <a:t>(Definitions)(3)</a:t>
            </a:r>
          </a:p>
        </p:txBody>
      </p:sp>
      <p:sp>
        <p:nvSpPr>
          <p:cNvPr id="14" name="Content Placeholder 13"/>
          <p:cNvSpPr>
            <a:spLocks noGrp="1"/>
          </p:cNvSpPr>
          <p:nvPr>
            <p:ph idx="1"/>
          </p:nvPr>
        </p:nvSpPr>
        <p:spPr/>
        <p:txBody>
          <a:bodyPr>
            <a:normAutofit/>
          </a:bodyPr>
          <a:lstStyle/>
          <a:p>
            <a:pPr algn="just"/>
            <a:r>
              <a:rPr lang="en-GB" dirty="0"/>
              <a:t>White (1999), shows that the dispute on the definition of sustainability is reasonable as there are many ways one can perceive it.</a:t>
            </a:r>
          </a:p>
          <a:p>
            <a:pPr algn="just"/>
            <a:r>
              <a:rPr lang="en-GB" dirty="0"/>
              <a:t>Van Marrewijk (2003) presents the argument that every company can perceive sustainability according to its own circumstances.</a:t>
            </a:r>
          </a:p>
          <a:p>
            <a:pPr algn="just"/>
            <a:r>
              <a:rPr lang="en-GB" dirty="0"/>
              <a:t>However, the various definitions make it unclear for organisations, as to who their important stakeholders are, and stakeholder groups are unsure, as to if the reports concern them or not.</a:t>
            </a:r>
            <a:endParaRPr lang="en-US" dirty="0"/>
          </a:p>
        </p:txBody>
      </p:sp>
    </p:spTree>
    <p:extLst>
      <p:ext uri="{BB962C8B-B14F-4D97-AF65-F5344CB8AC3E}">
        <p14:creationId xmlns:p14="http://schemas.microsoft.com/office/powerpoint/2010/main" val="32883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Sustainability </a:t>
            </a:r>
          </a:p>
        </p:txBody>
      </p:sp>
      <p:sp>
        <p:nvSpPr>
          <p:cNvPr id="14" name="Content Placeholder 13"/>
          <p:cNvSpPr>
            <a:spLocks noGrp="1"/>
          </p:cNvSpPr>
          <p:nvPr>
            <p:ph idx="1"/>
          </p:nvPr>
        </p:nvSpPr>
        <p:spPr/>
        <p:txBody>
          <a:bodyPr>
            <a:normAutofit/>
          </a:bodyPr>
          <a:lstStyle/>
          <a:p>
            <a:pPr algn="just"/>
            <a:r>
              <a:rPr lang="en-US" dirty="0"/>
              <a:t>Sustainable and Socially and Environmentally corporations are found to create a short term value loss for shareholder, but a long term profit.</a:t>
            </a:r>
          </a:p>
          <a:p>
            <a:pPr algn="just"/>
            <a:r>
              <a:rPr lang="en-US" dirty="0"/>
              <a:t>However, the initial cost to implement the strategies and the reporting techniques is high.</a:t>
            </a:r>
          </a:p>
          <a:p>
            <a:pPr algn="just"/>
            <a:r>
              <a:rPr lang="en-US" dirty="0"/>
              <a:t>Thus, due to this and the complexity of the measures, Small and Medium Entities (SMEs) still lag behind in adopting a strategy and reporting sustainability.</a:t>
            </a:r>
          </a:p>
        </p:txBody>
      </p:sp>
    </p:spTree>
    <p:extLst>
      <p:ext uri="{BB962C8B-B14F-4D97-AF65-F5344CB8AC3E}">
        <p14:creationId xmlns:p14="http://schemas.microsoft.com/office/powerpoint/2010/main" val="7153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Sector</a:t>
            </a:r>
          </a:p>
        </p:txBody>
      </p:sp>
      <p:sp>
        <p:nvSpPr>
          <p:cNvPr id="14" name="Content Placeholder 13"/>
          <p:cNvSpPr>
            <a:spLocks noGrp="1"/>
          </p:cNvSpPr>
          <p:nvPr>
            <p:ph idx="1"/>
          </p:nvPr>
        </p:nvSpPr>
        <p:spPr/>
        <p:txBody>
          <a:bodyPr>
            <a:normAutofit/>
          </a:bodyPr>
          <a:lstStyle/>
          <a:p>
            <a:pPr algn="just"/>
            <a:r>
              <a:rPr lang="en-US" dirty="0"/>
              <a:t>Public sector sustainability reporting started becoming popular after 2010.</a:t>
            </a:r>
          </a:p>
          <a:p>
            <a:pPr algn="just"/>
            <a:r>
              <a:rPr lang="en-GB" dirty="0"/>
              <a:t>Her Majesty’s Treasury (HMT) in the UK published guidelines for sustainability reporting in the public sector in 2013.</a:t>
            </a:r>
          </a:p>
          <a:p>
            <a:pPr algn="just"/>
            <a:r>
              <a:rPr lang="en-GB" dirty="0"/>
              <a:t>The GRI have issued specific guidelines for sustainability reporting in the Australian public sector in 2012.</a:t>
            </a:r>
          </a:p>
          <a:p>
            <a:pPr algn="just"/>
            <a:endParaRPr lang="en-US" dirty="0"/>
          </a:p>
        </p:txBody>
      </p:sp>
    </p:spTree>
    <p:extLst>
      <p:ext uri="{BB962C8B-B14F-4D97-AF65-F5344CB8AC3E}">
        <p14:creationId xmlns:p14="http://schemas.microsoft.com/office/powerpoint/2010/main" val="308037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Sector (2)</a:t>
            </a:r>
          </a:p>
        </p:txBody>
      </p:sp>
      <p:sp>
        <p:nvSpPr>
          <p:cNvPr id="14" name="Content Placeholder 13"/>
          <p:cNvSpPr>
            <a:spLocks noGrp="1"/>
          </p:cNvSpPr>
          <p:nvPr>
            <p:ph idx="1"/>
          </p:nvPr>
        </p:nvSpPr>
        <p:spPr/>
        <p:txBody>
          <a:bodyPr>
            <a:normAutofit/>
          </a:bodyPr>
          <a:lstStyle/>
          <a:p>
            <a:pPr algn="just"/>
            <a:r>
              <a:rPr lang="en-GB" dirty="0"/>
              <a:t>The public sector sustainability reports are not widely adopted, as they are in the private sector.</a:t>
            </a:r>
          </a:p>
          <a:p>
            <a:pPr algn="just"/>
            <a:r>
              <a:rPr lang="en-GB" dirty="0"/>
              <a:t>Stakeholder groups and the accountability factor of public sector organisations are different from their private sector counterparts.</a:t>
            </a:r>
          </a:p>
          <a:p>
            <a:pPr algn="just"/>
            <a:r>
              <a:rPr lang="en-US" dirty="0"/>
              <a:t>Growing focus in regulation by many governments.</a:t>
            </a:r>
          </a:p>
          <a:p>
            <a:pPr algn="just"/>
            <a:endParaRPr lang="en-US" dirty="0"/>
          </a:p>
        </p:txBody>
      </p:sp>
    </p:spTree>
    <p:extLst>
      <p:ext uri="{BB962C8B-B14F-4D97-AF65-F5344CB8AC3E}">
        <p14:creationId xmlns:p14="http://schemas.microsoft.com/office/powerpoint/2010/main" val="409436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Sector (3)</a:t>
            </a:r>
          </a:p>
        </p:txBody>
      </p:sp>
      <p:sp>
        <p:nvSpPr>
          <p:cNvPr id="14" name="Content Placeholder 13"/>
          <p:cNvSpPr>
            <a:spLocks noGrp="1"/>
          </p:cNvSpPr>
          <p:nvPr>
            <p:ph idx="1"/>
          </p:nvPr>
        </p:nvSpPr>
        <p:spPr/>
        <p:txBody>
          <a:bodyPr>
            <a:normAutofit/>
          </a:bodyPr>
          <a:lstStyle/>
          <a:p>
            <a:pPr algn="just"/>
            <a:r>
              <a:rPr lang="en-US" dirty="0"/>
              <a:t>Opportunistic representation is still available due to voluntary disclosures.</a:t>
            </a:r>
          </a:p>
          <a:p>
            <a:pPr algn="just"/>
            <a:r>
              <a:rPr lang="en-US" dirty="0"/>
              <a:t>Stakeholder pressure is forcing organisations to report more positive indicators and avoid risks.</a:t>
            </a:r>
          </a:p>
          <a:p>
            <a:pPr algn="just"/>
            <a:r>
              <a:rPr lang="en-US" dirty="0"/>
              <a:t>Stakeholder demand is also pressuring for more regulation for disclosure and transparency of organisations.</a:t>
            </a:r>
          </a:p>
        </p:txBody>
      </p:sp>
    </p:spTree>
    <p:extLst>
      <p:ext uri="{BB962C8B-B14F-4D97-AF65-F5344CB8AC3E}">
        <p14:creationId xmlns:p14="http://schemas.microsoft.com/office/powerpoint/2010/main" val="421364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Sustainability reporting in the Public Sector</a:t>
            </a:r>
            <a:endParaRPr lang="en-US" dirty="0"/>
          </a:p>
        </p:txBody>
      </p:sp>
      <p:sp>
        <p:nvSpPr>
          <p:cNvPr id="4" name="Text Placeholder 3"/>
          <p:cNvSpPr>
            <a:spLocks noGrp="1"/>
          </p:cNvSpPr>
          <p:nvPr>
            <p:ph type="body" sz="half" idx="2"/>
          </p:nvPr>
        </p:nvSpPr>
        <p:spPr/>
        <p:txBody>
          <a:bodyPr/>
          <a:lstStyle/>
          <a:p>
            <a:r>
              <a:rPr lang="en-GB" dirty="0"/>
              <a:t>Global Reporting Initiative Focal Point Australia (2012)</a:t>
            </a:r>
          </a:p>
          <a:p>
            <a:endParaRPr lang="en-US" dirty="0"/>
          </a:p>
        </p:txBody>
      </p:sp>
      <p:pic>
        <p:nvPicPr>
          <p:cNvPr id="5" name="Picture Placeholder 4">
            <a:extLst>
              <a:ext uri="{FF2B5EF4-FFF2-40B4-BE49-F238E27FC236}">
                <a16:creationId xmlns:a16="http://schemas.microsoft.com/office/drawing/2014/main" id="{42B66DC0-A618-4DFB-A53B-525C24B5DA94}"/>
              </a:ext>
            </a:extLst>
          </p:cNvPr>
          <p:cNvPicPr>
            <a:picLocks noGrp="1"/>
          </p:cNvPicPr>
          <p:nvPr>
            <p:ph type="pic" idx="1"/>
          </p:nvPr>
        </p:nvPicPr>
        <p:blipFill>
          <a:blip r:embed="rId2">
            <a:extLst>
              <a:ext uri="{28A0092B-C50C-407E-A947-70E740481C1C}">
                <a14:useLocalDpi xmlns:a14="http://schemas.microsoft.com/office/drawing/2010/main" val="0"/>
              </a:ext>
            </a:extLst>
          </a:blip>
          <a:srcRect t="5534" b="5534"/>
          <a:stretch>
            <a:fillRect/>
          </a:stretch>
        </p:blipFill>
        <p:spPr bwMode="auto">
          <a:xfrm>
            <a:off x="2437765" y="404664"/>
            <a:ext cx="7313295" cy="4608512"/>
          </a:xfrm>
          <a:prstGeom prst="rect">
            <a:avLst/>
          </a:prstGeom>
          <a:noFill/>
          <a:ln>
            <a:noFill/>
          </a:ln>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Introduction</a:t>
            </a:r>
          </a:p>
        </p:txBody>
      </p:sp>
      <p:sp>
        <p:nvSpPr>
          <p:cNvPr id="14" name="Content Placeholder 13"/>
          <p:cNvSpPr>
            <a:spLocks noGrp="1"/>
          </p:cNvSpPr>
          <p:nvPr>
            <p:ph idx="1"/>
          </p:nvPr>
        </p:nvSpPr>
        <p:spPr/>
        <p:txBody>
          <a:bodyPr/>
          <a:lstStyle/>
          <a:p>
            <a:pPr algn="just"/>
            <a:r>
              <a:rPr lang="en-US" dirty="0"/>
              <a:t>Social accounting has been a concern for accounting and corporations for over 40 years.</a:t>
            </a:r>
          </a:p>
          <a:p>
            <a:pPr algn="just"/>
            <a:r>
              <a:rPr lang="en-US" dirty="0"/>
              <a:t>The first organisations with such focus where created in the early 80s.</a:t>
            </a:r>
          </a:p>
          <a:p>
            <a:pPr algn="just"/>
            <a:r>
              <a:rPr lang="en-US" dirty="0"/>
              <a:t>Then guidelines and frameworks (TBL and GRI) were created.</a:t>
            </a:r>
          </a:p>
          <a:p>
            <a:pPr algn="just"/>
            <a:r>
              <a:rPr lang="en-US" dirty="0"/>
              <a:t>To this day, apart from these organisations, governments and other regulators are trying to enforce social reporting for corporations.</a:t>
            </a:r>
          </a:p>
        </p:txBody>
      </p:sp>
    </p:spTree>
    <p:extLst>
      <p:ext uri="{BB962C8B-B14F-4D97-AF65-F5344CB8AC3E}">
        <p14:creationId xmlns:p14="http://schemas.microsoft.com/office/powerpoint/2010/main" val="344754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Accountability</a:t>
            </a:r>
          </a:p>
        </p:txBody>
      </p:sp>
      <p:sp>
        <p:nvSpPr>
          <p:cNvPr id="14" name="Content Placeholder 13"/>
          <p:cNvSpPr>
            <a:spLocks noGrp="1"/>
          </p:cNvSpPr>
          <p:nvPr>
            <p:ph idx="1"/>
          </p:nvPr>
        </p:nvSpPr>
        <p:spPr/>
        <p:txBody>
          <a:bodyPr>
            <a:normAutofit/>
          </a:bodyPr>
          <a:lstStyle/>
          <a:p>
            <a:pPr algn="just"/>
            <a:r>
              <a:rPr lang="en-US" dirty="0"/>
              <a:t>Organisations are held accountable for their actions by their stakeholders.</a:t>
            </a:r>
          </a:p>
          <a:p>
            <a:pPr algn="just"/>
            <a:r>
              <a:rPr lang="en-US" dirty="0"/>
              <a:t> Larger organisations affect a larger radius of people and thus are more inclined to legitimise their position, operations and actions.</a:t>
            </a:r>
          </a:p>
          <a:p>
            <a:pPr algn="just"/>
            <a:r>
              <a:rPr lang="en-US" dirty="0"/>
              <a:t>This explains, why most large corporations report their sustainable development and take actions towards a sustainable planet and society.</a:t>
            </a:r>
          </a:p>
        </p:txBody>
      </p:sp>
    </p:spTree>
    <p:extLst>
      <p:ext uri="{BB962C8B-B14F-4D97-AF65-F5344CB8AC3E}">
        <p14:creationId xmlns:p14="http://schemas.microsoft.com/office/powerpoint/2010/main" val="150284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Accountability</a:t>
            </a:r>
            <a:br>
              <a:rPr lang="en-US" dirty="0"/>
            </a:br>
            <a:r>
              <a:rPr lang="en-US" sz="2800" dirty="0"/>
              <a:t>(Stakeholder groups)</a:t>
            </a:r>
          </a:p>
        </p:txBody>
      </p:sp>
      <p:sp>
        <p:nvSpPr>
          <p:cNvPr id="14" name="Content Placeholder 13"/>
          <p:cNvSpPr>
            <a:spLocks noGrp="1"/>
          </p:cNvSpPr>
          <p:nvPr>
            <p:ph idx="1"/>
          </p:nvPr>
        </p:nvSpPr>
        <p:spPr/>
        <p:txBody>
          <a:bodyPr>
            <a:normAutofit/>
          </a:bodyPr>
          <a:lstStyle/>
          <a:p>
            <a:pPr algn="just"/>
            <a:r>
              <a:rPr lang="en-GB" dirty="0"/>
              <a:t>Each group has a different incentive for holding the organisation accountable for providing information on these demands.</a:t>
            </a:r>
          </a:p>
          <a:p>
            <a:pPr algn="just"/>
            <a:r>
              <a:rPr lang="en-GB" dirty="0"/>
              <a:t>Shareholders want to increase their wealth, employees seek to either demand higher wage, governments monitor for tax purposes.</a:t>
            </a:r>
          </a:p>
          <a:p>
            <a:pPr algn="just"/>
            <a:r>
              <a:rPr lang="en-GB" dirty="0"/>
              <a:t>Organisations are also held accountable by its people, to not abuse their labour and preserve their human rights, and to also give back to the local society, either financially, or with their actions.</a:t>
            </a:r>
          </a:p>
        </p:txBody>
      </p:sp>
    </p:spTree>
    <p:extLst>
      <p:ext uri="{BB962C8B-B14F-4D97-AF65-F5344CB8AC3E}">
        <p14:creationId xmlns:p14="http://schemas.microsoft.com/office/powerpoint/2010/main" val="347393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Accountability</a:t>
            </a:r>
            <a:br>
              <a:rPr lang="en-US" dirty="0"/>
            </a:br>
            <a:r>
              <a:rPr lang="en-US" sz="2800" dirty="0"/>
              <a:t>(Environmental awareness)</a:t>
            </a:r>
          </a:p>
        </p:txBody>
      </p:sp>
      <p:sp>
        <p:nvSpPr>
          <p:cNvPr id="14" name="Content Placeholder 13"/>
          <p:cNvSpPr>
            <a:spLocks noGrp="1"/>
          </p:cNvSpPr>
          <p:nvPr>
            <p:ph idx="1"/>
          </p:nvPr>
        </p:nvSpPr>
        <p:spPr/>
        <p:txBody>
          <a:bodyPr>
            <a:normAutofit/>
          </a:bodyPr>
          <a:lstStyle/>
          <a:p>
            <a:pPr algn="just"/>
            <a:r>
              <a:rPr lang="en-GB" dirty="0"/>
              <a:t>Most major governments have already set laws for emissions or waste production and drop, for maintaining a clear atmosphere, water and land use.</a:t>
            </a:r>
          </a:p>
          <a:p>
            <a:pPr algn="just"/>
            <a:r>
              <a:rPr lang="en-GB" dirty="0"/>
              <a:t>Organisations in specific sectors regulate one another for environmental sustainability.</a:t>
            </a:r>
          </a:p>
          <a:p>
            <a:pPr algn="just"/>
            <a:r>
              <a:rPr lang="en-GB" dirty="0"/>
              <a:t>Environmental activists and the media are holding companies accountable for their environmental performance.</a:t>
            </a:r>
          </a:p>
        </p:txBody>
      </p:sp>
    </p:spTree>
    <p:extLst>
      <p:ext uri="{BB962C8B-B14F-4D97-AF65-F5344CB8AC3E}">
        <p14:creationId xmlns:p14="http://schemas.microsoft.com/office/powerpoint/2010/main" val="6370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Accountability</a:t>
            </a:r>
            <a:br>
              <a:rPr lang="en-US" dirty="0"/>
            </a:br>
            <a:r>
              <a:rPr lang="en-US" sz="2800" dirty="0"/>
              <a:t>(Actions)</a:t>
            </a:r>
          </a:p>
        </p:txBody>
      </p:sp>
      <p:sp>
        <p:nvSpPr>
          <p:cNvPr id="14" name="Content Placeholder 13"/>
          <p:cNvSpPr>
            <a:spLocks noGrp="1"/>
          </p:cNvSpPr>
          <p:nvPr>
            <p:ph idx="1"/>
          </p:nvPr>
        </p:nvSpPr>
        <p:spPr/>
        <p:txBody>
          <a:bodyPr>
            <a:normAutofit/>
          </a:bodyPr>
          <a:lstStyle/>
          <a:p>
            <a:pPr algn="just"/>
            <a:r>
              <a:rPr lang="en-GB" dirty="0"/>
              <a:t>Organisations produce environmentally friendly products, but, also, act voluntarily for renewing resources, cleaning and protecting their local or global environment, depending on their influence.</a:t>
            </a:r>
          </a:p>
          <a:p>
            <a:pPr algn="just"/>
            <a:r>
              <a:rPr lang="en-GB" dirty="0"/>
              <a:t>Providing funds for common-use establishments (e.g. parks, libraries, hospitals, etc.), funds, or volunteers for education, entertainment, or health.</a:t>
            </a:r>
          </a:p>
          <a:p>
            <a:pPr algn="just"/>
            <a:r>
              <a:rPr lang="en-GB" dirty="0"/>
              <a:t>Furthermore, some well renowned, or historical organisations contribute to their local society by attracting visitors and tourists.</a:t>
            </a:r>
          </a:p>
        </p:txBody>
      </p:sp>
    </p:spTree>
    <p:extLst>
      <p:ext uri="{BB962C8B-B14F-4D97-AF65-F5344CB8AC3E}">
        <p14:creationId xmlns:p14="http://schemas.microsoft.com/office/powerpoint/2010/main" val="27727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Transparency and Disclosure</a:t>
            </a:r>
            <a:endParaRPr lang="en-US" sz="2800" dirty="0"/>
          </a:p>
        </p:txBody>
      </p:sp>
      <p:sp>
        <p:nvSpPr>
          <p:cNvPr id="14" name="Content Placeholder 13"/>
          <p:cNvSpPr>
            <a:spLocks noGrp="1"/>
          </p:cNvSpPr>
          <p:nvPr>
            <p:ph idx="1"/>
          </p:nvPr>
        </p:nvSpPr>
        <p:spPr/>
        <p:txBody>
          <a:bodyPr>
            <a:normAutofit/>
          </a:bodyPr>
          <a:lstStyle/>
          <a:p>
            <a:pPr algn="just"/>
            <a:r>
              <a:rPr lang="en-GB" dirty="0"/>
              <a:t>Social and Environmental reporting provide organisations with more tools to legitimise their position towards their stakeholders.</a:t>
            </a:r>
          </a:p>
          <a:p>
            <a:pPr algn="just"/>
            <a:r>
              <a:rPr lang="en-GB" dirty="0"/>
              <a:t>In order to do that, they </a:t>
            </a:r>
          </a:p>
          <a:p>
            <a:pPr lvl="1" algn="just"/>
            <a:r>
              <a:rPr lang="en-GB" dirty="0"/>
              <a:t>disclose their actual actions and results</a:t>
            </a:r>
          </a:p>
          <a:p>
            <a:pPr lvl="1" algn="just"/>
            <a:r>
              <a:rPr lang="en-GB" dirty="0"/>
              <a:t>change their perception of what is legit and who their affected stakeholders are</a:t>
            </a:r>
          </a:p>
          <a:p>
            <a:pPr lvl="1" algn="just"/>
            <a:r>
              <a:rPr lang="en-GB" dirty="0"/>
              <a:t>imply that the expectations of the stakeholders were too high to begin with</a:t>
            </a:r>
          </a:p>
        </p:txBody>
      </p:sp>
    </p:spTree>
    <p:extLst>
      <p:ext uri="{BB962C8B-B14F-4D97-AF65-F5344CB8AC3E}">
        <p14:creationId xmlns:p14="http://schemas.microsoft.com/office/powerpoint/2010/main" val="246051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Summary</a:t>
            </a:r>
            <a:endParaRPr lang="en-US" sz="2800" dirty="0"/>
          </a:p>
        </p:txBody>
      </p:sp>
      <p:sp>
        <p:nvSpPr>
          <p:cNvPr id="14" name="Content Placeholder 13"/>
          <p:cNvSpPr>
            <a:spLocks noGrp="1"/>
          </p:cNvSpPr>
          <p:nvPr>
            <p:ph idx="1"/>
          </p:nvPr>
        </p:nvSpPr>
        <p:spPr/>
        <p:txBody>
          <a:bodyPr>
            <a:normAutofit/>
          </a:bodyPr>
          <a:lstStyle/>
          <a:p>
            <a:pPr algn="just"/>
            <a:r>
              <a:rPr lang="en-GB" dirty="0"/>
              <a:t>The social and environmental concerns in the 60s and 70s resulted in the creation of consultant organisations and accounting standards in the 90s.</a:t>
            </a:r>
          </a:p>
          <a:p>
            <a:pPr algn="just"/>
            <a:r>
              <a:rPr lang="en-GB" dirty="0"/>
              <a:t>Most of their frameworks were influenced by Elkington’s Triple Bottom Line.</a:t>
            </a:r>
          </a:p>
          <a:p>
            <a:pPr algn="just"/>
            <a:r>
              <a:rPr lang="en-GB" dirty="0"/>
              <a:t>Up to date the debate as to how sustainability is defined and if it is directly connected to the TBL is still ongoing.</a:t>
            </a:r>
          </a:p>
          <a:p>
            <a:pPr algn="just"/>
            <a:r>
              <a:rPr lang="en-GB" dirty="0"/>
              <a:t>The sustainability reports are a fruitful way for organisations to communicate with all stakeholder groups and legitimise their actions</a:t>
            </a:r>
          </a:p>
        </p:txBody>
      </p:sp>
    </p:spTree>
    <p:extLst>
      <p:ext uri="{BB962C8B-B14F-4D97-AF65-F5344CB8AC3E}">
        <p14:creationId xmlns:p14="http://schemas.microsoft.com/office/powerpoint/2010/main" val="32923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Useful Links</a:t>
            </a:r>
          </a:p>
        </p:txBody>
      </p:sp>
      <p:sp>
        <p:nvSpPr>
          <p:cNvPr id="14" name="Content Placeholder 13"/>
          <p:cNvSpPr>
            <a:spLocks noGrp="1"/>
          </p:cNvSpPr>
          <p:nvPr>
            <p:ph idx="1"/>
          </p:nvPr>
        </p:nvSpPr>
        <p:spPr/>
        <p:txBody>
          <a:bodyPr>
            <a:normAutofit fontScale="85000" lnSpcReduction="10000"/>
          </a:bodyPr>
          <a:lstStyle/>
          <a:p>
            <a:pPr lvl="0"/>
            <a:r>
              <a:rPr lang="en-GB" dirty="0"/>
              <a:t>Ceres: </a:t>
            </a:r>
            <a:r>
              <a:rPr lang="en-GB" u="sng" dirty="0">
                <a:hlinkClick r:id="rId2"/>
              </a:rPr>
              <a:t>https://www.ceres.org/</a:t>
            </a:r>
            <a:endParaRPr lang="en-GB" dirty="0"/>
          </a:p>
          <a:p>
            <a:r>
              <a:rPr lang="en-GB" dirty="0"/>
              <a:t>European Commission Non-Financial Reporting: </a:t>
            </a:r>
            <a:r>
              <a:rPr lang="en-GB" u="sng" dirty="0">
                <a:hlinkClick r:id="rId3"/>
              </a:rPr>
              <a:t>http://ec.europa.eu/finance/company-reporting/non-financial_reporting/</a:t>
            </a:r>
            <a:endParaRPr lang="en-GB" dirty="0"/>
          </a:p>
          <a:p>
            <a:pPr lvl="0"/>
            <a:r>
              <a:rPr lang="en-GB" dirty="0"/>
              <a:t>Global Reporting Initiative: </a:t>
            </a:r>
            <a:r>
              <a:rPr lang="en-GB" u="sng" dirty="0">
                <a:hlinkClick r:id="rId4"/>
              </a:rPr>
              <a:t>https://www.globalreporting.org/</a:t>
            </a:r>
            <a:endParaRPr lang="en-GB" dirty="0"/>
          </a:p>
          <a:p>
            <a:pPr lvl="0"/>
            <a:r>
              <a:rPr lang="en-GB" dirty="0"/>
              <a:t>International Integrated Reporting Council: </a:t>
            </a:r>
            <a:r>
              <a:rPr lang="en-GB" u="sng" dirty="0">
                <a:hlinkClick r:id="rId5"/>
              </a:rPr>
              <a:t>http://integratedreporting.org/</a:t>
            </a:r>
            <a:r>
              <a:rPr lang="en-GB" dirty="0"/>
              <a:t> </a:t>
            </a:r>
          </a:p>
          <a:p>
            <a:pPr lvl="0"/>
            <a:r>
              <a:rPr lang="en-GB" dirty="0"/>
              <a:t>International Organisation for Standardisation: </a:t>
            </a:r>
            <a:r>
              <a:rPr lang="en-GB" u="sng" dirty="0">
                <a:hlinkClick r:id="rId6"/>
              </a:rPr>
              <a:t>https://www.iso.org/</a:t>
            </a:r>
            <a:endParaRPr lang="en-GB" dirty="0"/>
          </a:p>
          <a:p>
            <a:pPr lvl="0"/>
            <a:r>
              <a:rPr lang="en-GB" dirty="0"/>
              <a:t>Sustainability Accounting Standards Board: </a:t>
            </a:r>
            <a:r>
              <a:rPr lang="en-GB" u="sng" dirty="0">
                <a:hlinkClick r:id="rId7"/>
              </a:rPr>
              <a:t>https://www.sasb.org/</a:t>
            </a:r>
            <a:r>
              <a:rPr lang="en-GB" dirty="0"/>
              <a:t> </a:t>
            </a:r>
          </a:p>
          <a:p>
            <a:pPr lvl="0"/>
            <a:r>
              <a:rPr lang="en-GB" dirty="0"/>
              <a:t>SustainAbility: </a:t>
            </a:r>
            <a:r>
              <a:rPr lang="en-GB" u="sng" dirty="0">
                <a:hlinkClick r:id="rId8"/>
              </a:rPr>
              <a:t>http://sustainability.com/</a:t>
            </a:r>
            <a:endParaRPr lang="en-GB" dirty="0"/>
          </a:p>
          <a:p>
            <a:pPr lvl="0"/>
            <a:r>
              <a:rPr lang="en-GB" dirty="0"/>
              <a:t>World Business Council for Sustainable Development: </a:t>
            </a:r>
            <a:r>
              <a:rPr lang="en-GB" u="sng" dirty="0">
                <a:hlinkClick r:id="rId9"/>
              </a:rPr>
              <a:t>http://www.wbcsd.org/</a:t>
            </a:r>
            <a:endParaRPr lang="en-GB" dirty="0"/>
          </a:p>
          <a:p>
            <a:pPr algn="just"/>
            <a:endParaRPr lang="en-US" dirty="0"/>
          </a:p>
        </p:txBody>
      </p:sp>
    </p:spTree>
    <p:extLst>
      <p:ext uri="{BB962C8B-B14F-4D97-AF65-F5344CB8AC3E}">
        <p14:creationId xmlns:p14="http://schemas.microsoft.com/office/powerpoint/2010/main" val="232151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Triple Bottom Line</a:t>
            </a:r>
          </a:p>
        </p:txBody>
      </p:sp>
      <p:sp>
        <p:nvSpPr>
          <p:cNvPr id="14" name="Content Placeholder 13"/>
          <p:cNvSpPr>
            <a:spLocks noGrp="1"/>
          </p:cNvSpPr>
          <p:nvPr>
            <p:ph idx="1"/>
          </p:nvPr>
        </p:nvSpPr>
        <p:spPr/>
        <p:txBody>
          <a:bodyPr/>
          <a:lstStyle/>
          <a:p>
            <a:pPr algn="just"/>
            <a:r>
              <a:rPr lang="en-US" dirty="0"/>
              <a:t>Modern organisations have concerns and are held accountable for more than just profit.</a:t>
            </a:r>
          </a:p>
          <a:p>
            <a:pPr algn="just"/>
            <a:r>
              <a:rPr lang="en-US" dirty="0"/>
              <a:t>Elkington predicted that organisations would need to report these concerns.</a:t>
            </a:r>
          </a:p>
          <a:p>
            <a:pPr algn="just"/>
            <a:r>
              <a:rPr lang="en-US" dirty="0"/>
              <a:t>He was confirmed as in 2015 92% of the world’s 250 largest corporations reported under social and environmental accounting frameworks.</a:t>
            </a:r>
          </a:p>
        </p:txBody>
      </p:sp>
    </p:spTree>
    <p:extLst>
      <p:ext uri="{BB962C8B-B14F-4D97-AF65-F5344CB8AC3E}">
        <p14:creationId xmlns:p14="http://schemas.microsoft.com/office/powerpoint/2010/main" val="194258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Triple Bottom Line</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386383376"/>
              </p:ext>
            </p:extLst>
          </p:nvPr>
        </p:nvGraphicFramePr>
        <p:xfrm>
          <a:off x="1117600" y="1701800"/>
          <a:ext cx="497681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a:xfrm>
            <a:off x="6297559" y="1701800"/>
            <a:ext cx="4977104" cy="4031456"/>
          </a:xfrm>
        </p:spPr>
        <p:txBody>
          <a:bodyPr/>
          <a:lstStyle/>
          <a:p>
            <a:pPr algn="just"/>
            <a:r>
              <a:rPr lang="en-US" dirty="0"/>
              <a:t>Created by John Elkington in 1997.</a:t>
            </a:r>
          </a:p>
          <a:p>
            <a:pPr algn="just"/>
            <a:r>
              <a:rPr lang="en-US" dirty="0"/>
              <a:t>Influenced most of the Social reporting to date.</a:t>
            </a:r>
          </a:p>
        </p:txBody>
      </p:sp>
      <p:sp>
        <p:nvSpPr>
          <p:cNvPr id="3" name="TextBox 2">
            <a:extLst>
              <a:ext uri="{FF2B5EF4-FFF2-40B4-BE49-F238E27FC236}">
                <a16:creationId xmlns:a16="http://schemas.microsoft.com/office/drawing/2014/main" id="{35621B5B-2540-4E38-BDA0-24C4AC1C7224}"/>
              </a:ext>
            </a:extLst>
          </p:cNvPr>
          <p:cNvSpPr txBox="1"/>
          <p:nvPr/>
        </p:nvSpPr>
        <p:spPr>
          <a:xfrm>
            <a:off x="6297559" y="5733256"/>
            <a:ext cx="4977104" cy="523220"/>
          </a:xfrm>
          <a:prstGeom prst="rect">
            <a:avLst/>
          </a:prstGeom>
          <a:noFill/>
        </p:spPr>
        <p:txBody>
          <a:bodyPr wrap="square" rtlCol="0">
            <a:spAutoFit/>
          </a:bodyPr>
          <a:lstStyle/>
          <a:p>
            <a:pPr algn="just"/>
            <a:r>
              <a:rPr lang="en-GB" sz="1400" dirty="0"/>
              <a:t>Useful reads: Elkington, J. (1997). Cannibals with forks. (1st ed.) Oxford: Capstone.</a:t>
            </a: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Triple Bottom Line </a:t>
            </a:r>
            <a:br>
              <a:rPr lang="en-US" dirty="0"/>
            </a:br>
            <a:r>
              <a:rPr lang="en-US" sz="2800" dirty="0"/>
              <a:t>(Social)</a:t>
            </a:r>
          </a:p>
        </p:txBody>
      </p:sp>
      <p:sp>
        <p:nvSpPr>
          <p:cNvPr id="14" name="Content Placeholder 13"/>
          <p:cNvSpPr>
            <a:spLocks noGrp="1"/>
          </p:cNvSpPr>
          <p:nvPr>
            <p:ph idx="1"/>
          </p:nvPr>
        </p:nvSpPr>
        <p:spPr>
          <a:xfrm>
            <a:off x="1117309" y="1701800"/>
            <a:ext cx="10157354" cy="4470400"/>
          </a:xfrm>
        </p:spPr>
        <p:txBody>
          <a:bodyPr/>
          <a:lstStyle/>
          <a:p>
            <a:pPr algn="just"/>
            <a:r>
              <a:rPr lang="en-US" dirty="0"/>
              <a:t>Importance of the organisation fulfilling its social contract.</a:t>
            </a:r>
          </a:p>
          <a:p>
            <a:pPr algn="just"/>
            <a:r>
              <a:rPr lang="en-US" dirty="0"/>
              <a:t>Showing the human rights and social policy of the organisation attracts capital, both financial and intellectual.</a:t>
            </a:r>
          </a:p>
          <a:p>
            <a:pPr algn="just"/>
            <a:r>
              <a:rPr lang="en-US" dirty="0"/>
              <a:t>Connects the organisation with its local community.</a:t>
            </a:r>
          </a:p>
          <a:p>
            <a:endParaRPr lang="en-US" dirty="0"/>
          </a:p>
        </p:txBody>
      </p:sp>
    </p:spTree>
    <p:extLst>
      <p:ext uri="{BB962C8B-B14F-4D97-AF65-F5344CB8AC3E}">
        <p14:creationId xmlns:p14="http://schemas.microsoft.com/office/powerpoint/2010/main" val="262708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Triple Bottom Line </a:t>
            </a:r>
            <a:br>
              <a:rPr lang="en-US" dirty="0"/>
            </a:br>
            <a:r>
              <a:rPr lang="en-US" sz="2800" dirty="0"/>
              <a:t>(Environmental)</a:t>
            </a:r>
          </a:p>
        </p:txBody>
      </p:sp>
      <p:sp>
        <p:nvSpPr>
          <p:cNvPr id="14" name="Content Placeholder 13"/>
          <p:cNvSpPr>
            <a:spLocks noGrp="1"/>
          </p:cNvSpPr>
          <p:nvPr>
            <p:ph idx="1"/>
          </p:nvPr>
        </p:nvSpPr>
        <p:spPr>
          <a:xfrm>
            <a:off x="1117309" y="1701800"/>
            <a:ext cx="10157354" cy="4470400"/>
          </a:xfrm>
        </p:spPr>
        <p:txBody>
          <a:bodyPr/>
          <a:lstStyle/>
          <a:p>
            <a:pPr algn="just"/>
            <a:r>
              <a:rPr lang="en-US" dirty="0"/>
              <a:t>A concern for more than emissions and water waste and pollution.</a:t>
            </a:r>
          </a:p>
          <a:p>
            <a:pPr algn="just"/>
            <a:r>
              <a:rPr lang="en-US" dirty="0"/>
              <a:t>Attracting environmentally concerned customers and employees.</a:t>
            </a:r>
          </a:p>
          <a:p>
            <a:pPr algn="just"/>
            <a:r>
              <a:rPr lang="en-US" dirty="0"/>
              <a:t>Environmental misconduct cost Volkswagen 18billion dollars in 2015.</a:t>
            </a:r>
          </a:p>
        </p:txBody>
      </p:sp>
    </p:spTree>
    <p:extLst>
      <p:ext uri="{BB962C8B-B14F-4D97-AF65-F5344CB8AC3E}">
        <p14:creationId xmlns:p14="http://schemas.microsoft.com/office/powerpoint/2010/main" val="292830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Triple Bottom Line </a:t>
            </a:r>
            <a:br>
              <a:rPr lang="en-US" dirty="0"/>
            </a:br>
            <a:r>
              <a:rPr lang="en-US" sz="2800" dirty="0"/>
              <a:t>(Economic)</a:t>
            </a:r>
          </a:p>
        </p:txBody>
      </p:sp>
      <p:sp>
        <p:nvSpPr>
          <p:cNvPr id="14" name="Content Placeholder 13"/>
          <p:cNvSpPr>
            <a:spLocks noGrp="1"/>
          </p:cNvSpPr>
          <p:nvPr>
            <p:ph idx="1"/>
          </p:nvPr>
        </p:nvSpPr>
        <p:spPr>
          <a:xfrm>
            <a:off x="1117309" y="1701800"/>
            <a:ext cx="10157354" cy="4470400"/>
          </a:xfrm>
        </p:spPr>
        <p:txBody>
          <a:bodyPr/>
          <a:lstStyle/>
          <a:p>
            <a:pPr algn="just"/>
            <a:r>
              <a:rPr lang="en-GB" dirty="0"/>
              <a:t>An economic stability (going concern) attracts more investors than an one-time stunning performance.</a:t>
            </a:r>
            <a:endParaRPr lang="en-US" dirty="0"/>
          </a:p>
          <a:p>
            <a:pPr algn="just"/>
            <a:r>
              <a:rPr lang="en-US" dirty="0"/>
              <a:t>Easier to make future plans under stable conditions.</a:t>
            </a:r>
          </a:p>
          <a:p>
            <a:pPr algn="just"/>
            <a:r>
              <a:rPr lang="en-US" dirty="0"/>
              <a:t>The betterment of the local economy means better economic performance for the organisation.</a:t>
            </a:r>
          </a:p>
          <a:p>
            <a:endParaRPr lang="en-US" dirty="0"/>
          </a:p>
        </p:txBody>
      </p:sp>
    </p:spTree>
    <p:extLst>
      <p:ext uri="{BB962C8B-B14F-4D97-AF65-F5344CB8AC3E}">
        <p14:creationId xmlns:p14="http://schemas.microsoft.com/office/powerpoint/2010/main" val="387765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Triple Bottom Line </a:t>
            </a:r>
            <a:br>
              <a:rPr lang="en-US" dirty="0"/>
            </a:br>
            <a:r>
              <a:rPr lang="en-US" sz="2800" dirty="0"/>
              <a:t>(Criticisms)</a:t>
            </a:r>
          </a:p>
        </p:txBody>
      </p:sp>
      <p:sp>
        <p:nvSpPr>
          <p:cNvPr id="14" name="Content Placeholder 13"/>
          <p:cNvSpPr>
            <a:spLocks noGrp="1"/>
          </p:cNvSpPr>
          <p:nvPr>
            <p:ph idx="1"/>
          </p:nvPr>
        </p:nvSpPr>
        <p:spPr>
          <a:xfrm>
            <a:off x="1117309" y="1701800"/>
            <a:ext cx="10157354" cy="4470400"/>
          </a:xfrm>
        </p:spPr>
        <p:txBody>
          <a:bodyPr/>
          <a:lstStyle/>
          <a:p>
            <a:pPr algn="just"/>
            <a:r>
              <a:rPr lang="en-GB" dirty="0"/>
              <a:t>The three aspects do not interact with each other.</a:t>
            </a:r>
            <a:endParaRPr lang="en-US" dirty="0"/>
          </a:p>
          <a:p>
            <a:pPr algn="just"/>
            <a:r>
              <a:rPr lang="en-US" dirty="0"/>
              <a:t>The TBL is different for every organisation, thus hindering comparability.</a:t>
            </a:r>
          </a:p>
          <a:p>
            <a:pPr algn="just"/>
            <a:r>
              <a:rPr lang="en-US" dirty="0"/>
              <a:t>Complex measurement and representation of the TBL allow for manipulation, “greenwashing” and “creative” reporting.</a:t>
            </a:r>
          </a:p>
          <a:p>
            <a:endParaRPr lang="en-US" dirty="0"/>
          </a:p>
        </p:txBody>
      </p:sp>
    </p:spTree>
    <p:extLst>
      <p:ext uri="{BB962C8B-B14F-4D97-AF65-F5344CB8AC3E}">
        <p14:creationId xmlns:p14="http://schemas.microsoft.com/office/powerpoint/2010/main" val="25493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898</TotalTime>
  <Words>2222</Words>
  <Application>Microsoft Office PowerPoint</Application>
  <PresentationFormat>Custom</PresentationFormat>
  <Paragraphs>165</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Gothic</vt:lpstr>
      <vt:lpstr>Books 16x9</vt:lpstr>
      <vt:lpstr>Chapter 5: Social Accounting and Sustainability</vt:lpstr>
      <vt:lpstr>Chapter Structure</vt:lpstr>
      <vt:lpstr>Introduction</vt:lpstr>
      <vt:lpstr>The Triple Bottom Line</vt:lpstr>
      <vt:lpstr>The Triple Bottom Line</vt:lpstr>
      <vt:lpstr>The Triple Bottom Line  (Social)</vt:lpstr>
      <vt:lpstr>The Triple Bottom Line  (Environmental)</vt:lpstr>
      <vt:lpstr>The Triple Bottom Line  (Economic)</vt:lpstr>
      <vt:lpstr>The Triple Bottom Line  (Criticisms)</vt:lpstr>
      <vt:lpstr>Initiatives</vt:lpstr>
      <vt:lpstr>Indices</vt:lpstr>
      <vt:lpstr>National Guidelines (Japanese Ministry of Environment )</vt:lpstr>
      <vt:lpstr>National Guidelines (United Kingdom)</vt:lpstr>
      <vt:lpstr>National Guidelines (India)</vt:lpstr>
      <vt:lpstr>National Guidelines (Europe)</vt:lpstr>
      <vt:lpstr>Organisations</vt:lpstr>
      <vt:lpstr>Organisations (2)</vt:lpstr>
      <vt:lpstr>Organisations (3)</vt:lpstr>
      <vt:lpstr>Reporting Guidelines (GRI)</vt:lpstr>
      <vt:lpstr>Reporting Guidelines (ISO)</vt:lpstr>
      <vt:lpstr>Reporting Guidelines</vt:lpstr>
      <vt:lpstr>Sustainability (Definitions)</vt:lpstr>
      <vt:lpstr>Sustainability  (Definitions)(2)</vt:lpstr>
      <vt:lpstr>Sustainability  (Definitions)(3)</vt:lpstr>
      <vt:lpstr>Sustainability </vt:lpstr>
      <vt:lpstr>Public Sector</vt:lpstr>
      <vt:lpstr>Public Sector (2)</vt:lpstr>
      <vt:lpstr>Public Sector (3)</vt:lpstr>
      <vt:lpstr>Sustainability reporting in the Public Sector</vt:lpstr>
      <vt:lpstr>Accountability</vt:lpstr>
      <vt:lpstr>Accountability (Stakeholder groups)</vt:lpstr>
      <vt:lpstr>Accountability (Environmental awareness)</vt:lpstr>
      <vt:lpstr>Accountability (Actions)</vt:lpstr>
      <vt:lpstr>Transparency and Disclosure</vt:lpstr>
      <vt:lpstr>Summary</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William Jackson</cp:lastModifiedBy>
  <cp:revision>60</cp:revision>
  <dcterms:created xsi:type="dcterms:W3CDTF">2017-07-13T20:00:40Z</dcterms:created>
  <dcterms:modified xsi:type="dcterms:W3CDTF">2017-10-23T14:55:43Z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